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9CAD9"/>
    <a:srgbClr val="1CC238"/>
    <a:srgbClr val="E444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714488"/>
            <a:ext cx="66437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0"/>
                <a:solidFill>
                  <a:srgbClr val="39CAD9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EucrosiaUPC" pitchFamily="18" charset="-34"/>
              </a:rPr>
              <a:t>Смерчи и торнадо</a:t>
            </a:r>
            <a:endParaRPr lang="ru-RU" sz="6600" b="1" i="1" spc="0" dirty="0">
              <a:ln w="0"/>
              <a:solidFill>
                <a:srgbClr val="39CAD9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Катастрофические торнадо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64360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Юг, 19 февраля 1884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Более 800 человек погибли и свыше 10 000 остались без крова, когда 60 торнадо пересекли южные штаты США.</a:t>
            </a:r>
            <a:r>
              <a:rPr lang="ru-RU" sz="2800" dirty="0"/>
              <a:t>				</a:t>
            </a:r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Южная Каролина, Чарлстон,10 сентября 1811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Свыше 500 человек погибли во время буйства полуденного торнадо.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Юг, 2-6 апреля 1936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Многочисленные торнадо погубили 421 человека и ранили 2000 человек в южных провинциях США. 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. Миссисипи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bg1">
                    <a:lumMod val="95000"/>
                  </a:schemeClr>
                </a:solidFill>
              </a:rPr>
              <a:t>Натчез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, 7 мая 1840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370 человек погибли, 109 получили ранения 7 мая 1840 г. 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Миссури, Сент-Луис, 27 мая 1896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Торнадо, раскрутивший ветер со скоростью 900 километров в час, погубил 306 жителей Сент-Луиса (Миссури) и причинил повреждения.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Средний Запад, 11 апреля 1965 г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800" i="1" dirty="0" smtClean="0"/>
              <a:t>В </a:t>
            </a:r>
            <a:r>
              <a:rPr lang="ru-RU" sz="2800" i="1" dirty="0"/>
              <a:t>этот день на Средний Запад прорвались 37 торнадо, погубив 271 человека и ранив свыше 5000 человек.</a:t>
            </a:r>
            <a:endParaRPr lang="ru-RU" sz="2800" dirty="0"/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США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. Штат  Джорджия, г. Гейнсвилл,1 июня 1903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203 человека погибли и тысячи получили ранения, когда торнадо обрушился в начале смены на трикотажную фабрику в городе </a:t>
            </a:r>
            <a:r>
              <a:rPr lang="ru-RU" sz="2800" i="1" dirty="0" err="1"/>
              <a:t>Гейнсвилле</a:t>
            </a:r>
            <a:r>
              <a:rPr lang="ru-RU" sz="2800" i="1" dirty="0"/>
              <a:t>, штат Джорджия.</a:t>
            </a:r>
            <a:endParaRPr lang="ru-RU" sz="2800" dirty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rnado_kanzas_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5715000" cy="3810000"/>
          </a:xfrm>
          <a:prstGeom prst="rect">
            <a:avLst/>
          </a:prstGeom>
        </p:spPr>
      </p:pic>
      <p:pic>
        <p:nvPicPr>
          <p:cNvPr id="4" name="Рисунок 3" descr="09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79" y="2857496"/>
            <a:ext cx="5679321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6858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Последствия торнадо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408_100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14290"/>
            <a:ext cx="5643562" cy="3643338"/>
          </a:xfrm>
          <a:prstGeom prst="rect">
            <a:avLst/>
          </a:prstGeom>
        </p:spPr>
      </p:pic>
      <p:pic>
        <p:nvPicPr>
          <p:cNvPr id="3" name="Рисунок 2" descr="1_________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496"/>
            <a:ext cx="5715040" cy="37861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300" dirty="0" smtClean="0">
                <a:latin typeface="Monotype Corsiva" pitchFamily="66" charset="0"/>
              </a:rPr>
              <a:t>Лучше </a:t>
            </a:r>
            <a:r>
              <a:rPr lang="ru-RU" sz="3300" dirty="0">
                <a:latin typeface="Monotype Corsiva" pitchFamily="66" charset="0"/>
              </a:rPr>
              <a:t>всего укрыться в подвале. Если есть время, нужно закрыть двери, вентиляцию, слуховые окна. Свет и газ во избежание пожара включать не </a:t>
            </a:r>
            <a:r>
              <a:rPr lang="ru-RU" sz="3300" dirty="0" smtClean="0">
                <a:latin typeface="Monotype Corsiva" pitchFamily="66" charset="0"/>
              </a:rPr>
              <a:t>рекомендуется. Бежать </a:t>
            </a:r>
            <a:r>
              <a:rPr lang="ru-RU" sz="3300" dirty="0">
                <a:latin typeface="Monotype Corsiva" pitchFamily="66" charset="0"/>
              </a:rPr>
              <a:t>от смерча бесполезно, но на автомобиле можно от него уехать. При этом стоит помнить, что траектория смерча непредсказуема, как и места падения поднятых им предметов или градобития. К тому же автомобиль хорошая мишень для молнии. Лучше всего укрыться в кювете дороги, яме, рве, овраге и плотно прижаться к земле. Ещё лучше, если есть возможность чем-то прикрыться сверху (лезть под автомобиль не рекомендуется). Ни в коем случае нельзя привязывать себя к каким-то предметам.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14290"/>
            <a:ext cx="69294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Меры безопасности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Самый длинный искусственный смерч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Рисунок 3" descr="1203586459_tornado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286250" cy="5448316"/>
          </a:xfrm>
          <a:prstGeom prst="rect">
            <a:avLst/>
          </a:prstGeom>
        </p:spPr>
      </p:pic>
      <p:pic>
        <p:nvPicPr>
          <p:cNvPr id="6" name="Рисунок 5" descr="1203586459_tornado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286250" cy="542928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214554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Спасибо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 marL="0" indent="-900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Смерч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(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или 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  <a:cs typeface="EucrosiaUPC" pitchFamily="18" charset="-34"/>
              </a:rPr>
              <a:t>торнадо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от 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исп.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</a:t>
            </a:r>
            <a:r>
              <a:rPr lang="es-ES" i="1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tornado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«смерч») - атмосферный вихрь, возникающий в 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кучево-дождевом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(грозовом) облаке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 распространяющийся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вниз, часто до самой поверхности земли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  <a:cs typeface="EucrosiaUPC" pitchFamily="18" charset="-34"/>
              </a:rPr>
              <a:t>, в виде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облачного рукава или хобота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  <a:cs typeface="EucrosiaUPC" pitchFamily="18" charset="-34"/>
              </a:rPr>
              <a:t>диаметром в десятки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 сотни метров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.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Обычно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поперечный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диаметр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воронки смерча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в нижнем сечении составляет 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300–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400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м</a:t>
            </a:r>
            <a:r>
              <a:rPr lang="ru-RU" baseline="30000" dirty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хотя,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 если смерч касается поверхности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воды,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эта величина может составлять всего 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20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–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30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 м, а при прохождении воронки над сушей может достигать 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1,5–3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 км.</a:t>
            </a:r>
            <a:endParaRPr lang="ru-RU" dirty="0">
              <a:solidFill>
                <a:srgbClr val="FF0066"/>
              </a:solidFill>
              <a:latin typeface="Monotype Corsiva" pitchFamily="66" charset="0"/>
              <a:cs typeface="EucrosiaUPC" pitchFamily="18" charset="-34"/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57166"/>
            <a:ext cx="5357850" cy="62151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9737951">
            <a:off x="-216606" y="1214039"/>
            <a:ext cx="469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действия торнадо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071538" y="5817792"/>
            <a:ext cx="71438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Impact" pitchFamily="34" charset="0"/>
              </a:rPr>
              <a:t>Места  образования  смерчей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285728"/>
            <a:ext cx="7786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Классификация смерчей:</a:t>
            </a:r>
          </a:p>
        </p:txBody>
      </p:sp>
      <p:pic>
        <p:nvPicPr>
          <p:cNvPr id="9" name="Рисунок 8" descr="F5_tornado_Elie_Manitoba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85926"/>
            <a:ext cx="5015439" cy="4000528"/>
          </a:xfrm>
          <a:prstGeom prst="rect">
            <a:avLst/>
          </a:prstGeom>
        </p:spPr>
      </p:pic>
      <p:pic>
        <p:nvPicPr>
          <p:cNvPr id="10" name="Рисунок 9" descr="Dszpic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64" y="2786058"/>
            <a:ext cx="5000692" cy="39116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18119" y="1000108"/>
            <a:ext cx="61077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Бичеподобные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2. Расплывчатые</a:t>
            </a:r>
            <a:endParaRPr lang="ru-RU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uragan_torn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714488"/>
            <a:ext cx="4786314" cy="4483804"/>
          </a:xfrm>
          <a:prstGeom prst="rect">
            <a:avLst/>
          </a:prstGeom>
        </p:spPr>
      </p:pic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14488"/>
            <a:ext cx="4572032" cy="442915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1142984"/>
            <a:ext cx="64294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BrowalliaUPC" pitchFamily="34" charset="-34"/>
              </a:rPr>
              <a:t>3. Составные</a:t>
            </a:r>
            <a:endParaRPr lang="ru-RU" sz="6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BrowalliaUPC" pitchFamily="34" charset="-34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f455n5umi67mr6i7u6m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0"/>
            <a:ext cx="4976856" cy="4071966"/>
          </a:xfrm>
          <a:prstGeom prst="rect">
            <a:avLst/>
          </a:prstGeom>
        </p:spPr>
      </p:pic>
      <p:pic>
        <p:nvPicPr>
          <p:cNvPr id="4" name="Рисунок 3" descr="lrg-207-fire-devil-torn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4714908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1" y="571480"/>
            <a:ext cx="342902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4. Огненные</a:t>
            </a:r>
            <a:endParaRPr lang="ru-RU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rnado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4000528" cy="4511987"/>
          </a:xfrm>
          <a:prstGeom prst="rect">
            <a:avLst/>
          </a:prstGeom>
        </p:spPr>
      </p:pic>
      <p:pic>
        <p:nvPicPr>
          <p:cNvPr id="5" name="Рисунок 4" descr="t86_b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8"/>
            <a:ext cx="4857784" cy="4154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0562" y="4357694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9" y="571480"/>
            <a:ext cx="33575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Пыльный вихрь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643446"/>
            <a:ext cx="3429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Водяной смерч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A92BB-20C0-4372-A8FC-C45CA796EF64}"/>
</file>

<file path=customXml/itemProps2.xml><?xml version="1.0" encoding="utf-8"?>
<ds:datastoreItem xmlns:ds="http://schemas.openxmlformats.org/officeDocument/2006/customXml" ds:itemID="{08201B7D-5660-4C67-B33F-0416DAB1C5AC}"/>
</file>

<file path=customXml/itemProps3.xml><?xml version="1.0" encoding="utf-8"?>
<ds:datastoreItem xmlns:ds="http://schemas.openxmlformats.org/officeDocument/2006/customXml" ds:itemID="{C5199396-5FD0-4939-8B11-5BBADA241014}"/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2. Расплывчатые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Самый длинный искусственный смерч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XTreme</cp:lastModifiedBy>
  <cp:revision>26</cp:revision>
  <dcterms:created xsi:type="dcterms:W3CDTF">2012-11-17T09:29:14Z</dcterms:created>
  <dcterms:modified xsi:type="dcterms:W3CDTF">2013-05-27T21:28:22Z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